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1"/>
  </p:notesMasterIdLst>
  <p:sldIdLst>
    <p:sldId id="303" r:id="rId5"/>
    <p:sldId id="304" r:id="rId6"/>
    <p:sldId id="305" r:id="rId7"/>
    <p:sldId id="306" r:id="rId8"/>
    <p:sldId id="397" r:id="rId9"/>
    <p:sldId id="307" r:id="rId10"/>
    <p:sldId id="398" r:id="rId11"/>
    <p:sldId id="308" r:id="rId12"/>
    <p:sldId id="309" r:id="rId13"/>
    <p:sldId id="399" r:id="rId14"/>
    <p:sldId id="401" r:id="rId15"/>
    <p:sldId id="402" r:id="rId16"/>
    <p:sldId id="310" r:id="rId17"/>
    <p:sldId id="420" r:id="rId18"/>
    <p:sldId id="311" r:id="rId19"/>
    <p:sldId id="40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5009"/>
  </p:normalViewPr>
  <p:slideViewPr>
    <p:cSldViewPr snapToGrid="0" snapToObjects="1">
      <p:cViewPr varScale="1">
        <p:scale>
          <a:sx n="124" d="100"/>
          <a:sy n="124" d="100"/>
        </p:scale>
        <p:origin x="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266715297048359E-2"/>
          <c:y val="8.7523799168603159E-2"/>
          <c:w val="0.85022374498100139"/>
          <c:h val="0.8249524016627937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8000"/>
                      <a:lumMod val="114000"/>
                    </a:schemeClr>
                  </a:gs>
                  <a:gs pos="100000">
                    <a:schemeClr val="accent1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18B9-4FC3-98DB-D93DBFB51F5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8000"/>
                      <a:lumMod val="114000"/>
                    </a:schemeClr>
                  </a:gs>
                  <a:gs pos="100000">
                    <a:schemeClr val="accent2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2-18B9-4FC3-98DB-D93DBFB51F5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8000"/>
                      <a:lumMod val="114000"/>
                    </a:schemeClr>
                  </a:gs>
                  <a:gs pos="100000">
                    <a:schemeClr val="accent3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18B9-4FC3-98DB-D93DBFB51F5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8000"/>
                      <a:lumMod val="114000"/>
                    </a:schemeClr>
                  </a:gs>
                  <a:gs pos="100000">
                    <a:schemeClr val="accent4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7-3B8B-4DC5-B450-FA6DEBB69E5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8000"/>
                      <a:lumMod val="114000"/>
                    </a:schemeClr>
                  </a:gs>
                  <a:gs pos="100000">
                    <a:schemeClr val="accent5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4-18B9-4FC3-98DB-D93DBFB51F59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8000"/>
                      <a:lumMod val="114000"/>
                    </a:schemeClr>
                  </a:gs>
                  <a:gs pos="100000">
                    <a:schemeClr val="accent6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18B9-4FC3-98DB-D93DBFB51F59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8000"/>
                      <a:lumMod val="114000"/>
                    </a:schemeClr>
                  </a:gs>
                  <a:gs pos="100000">
                    <a:schemeClr val="accent1">
                      <a:lumMod val="60000"/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6-18B9-4FC3-98DB-D93DBFB51F59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8000"/>
                      <a:lumMod val="114000"/>
                    </a:schemeClr>
                  </a:gs>
                  <a:gs pos="100000">
                    <a:schemeClr val="accent2">
                      <a:lumMod val="60000"/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7-1429-4FB9-99B6-CA1C55B07152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98000"/>
                      <a:lumMod val="114000"/>
                    </a:schemeClr>
                  </a:gs>
                  <a:gs pos="100000">
                    <a:schemeClr val="accent3">
                      <a:lumMod val="60000"/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1429-4FB9-99B6-CA1C55B07152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98000"/>
                      <a:lumMod val="114000"/>
                    </a:schemeClr>
                  </a:gs>
                  <a:gs pos="100000">
                    <a:schemeClr val="accent4">
                      <a:lumMod val="60000"/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1429-4FB9-99B6-CA1C55B07152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tint val="98000"/>
                      <a:lumMod val="114000"/>
                    </a:schemeClr>
                  </a:gs>
                  <a:gs pos="100000">
                    <a:schemeClr val="accent5">
                      <a:lumMod val="60000"/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6-1429-4FB9-99B6-CA1C55B07152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tint val="98000"/>
                      <a:lumMod val="114000"/>
                    </a:schemeClr>
                  </a:gs>
                  <a:gs pos="100000">
                    <a:schemeClr val="accent6">
                      <a:lumMod val="60000"/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1429-4FB9-99B6-CA1C55B07152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tint val="98000"/>
                      <a:lumMod val="114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4-1429-4FB9-99B6-CA1C55B07152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tint val="98000"/>
                      <a:lumMod val="114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2-1429-4FB9-99B6-CA1C55B07152}"/>
              </c:ext>
            </c:extLst>
          </c:dPt>
          <c:dLbls>
            <c:dLbl>
              <c:idx val="0"/>
              <c:layout>
                <c:manualLayout>
                  <c:x val="2.0229582577695769E-2"/>
                  <c:y val="-2.8988188948874307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B9-4FC3-98DB-D93DBFB51F59}"/>
                </c:ext>
              </c:extLst>
            </c:dLbl>
            <c:dLbl>
              <c:idx val="1"/>
              <c:layout>
                <c:manualLayout>
                  <c:x val="1.3858639000200498E-2"/>
                  <c:y val="-0.14842047320512308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8B9-4FC3-98DB-D93DBFB51F59}"/>
                </c:ext>
              </c:extLst>
            </c:dLbl>
            <c:dLbl>
              <c:idx val="2"/>
              <c:layout>
                <c:manualLayout>
                  <c:x val="-3.8853759556814409E-2"/>
                  <c:y val="-0.38447562476120217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8B9-4FC3-98DB-D93DBFB51F59}"/>
                </c:ext>
              </c:extLst>
            </c:dLbl>
            <c:dLbl>
              <c:idx val="3"/>
              <c:layout>
                <c:manualLayout>
                  <c:x val="-4.6737086722673189E-2"/>
                  <c:y val="-4.439439456473472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B8B-4DC5-B450-FA6DEBB69E53}"/>
                </c:ext>
              </c:extLst>
            </c:dLbl>
            <c:dLbl>
              <c:idx val="4"/>
              <c:layout>
                <c:manualLayout>
                  <c:x val="-1.556899364461921E-3"/>
                  <c:y val="-1.0935302624039144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8B9-4FC3-98DB-D93DBFB51F59}"/>
                </c:ext>
              </c:extLst>
            </c:dLbl>
            <c:dLbl>
              <c:idx val="5"/>
              <c:layout>
                <c:manualLayout>
                  <c:x val="-8.3987435909918876E-2"/>
                  <c:y val="-8.8857394504010898E-3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8B9-4FC3-98DB-D93DBFB51F59}"/>
                </c:ext>
              </c:extLst>
            </c:dLbl>
            <c:dLbl>
              <c:idx val="6"/>
              <c:layout>
                <c:manualLayout>
                  <c:x val="8.3722469497604004E-3"/>
                  <c:y val="-3.1409439203905383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8B9-4FC3-98DB-D93DBFB51F59}"/>
                </c:ext>
              </c:extLst>
            </c:dLbl>
            <c:dLbl>
              <c:idx val="7"/>
              <c:layout>
                <c:manualLayout>
                  <c:x val="-5.1613573601077066E-2"/>
                  <c:y val="-2.4213075060532689E-3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429-4FB9-99B6-CA1C55B07152}"/>
                </c:ext>
              </c:extLst>
            </c:dLbl>
            <c:dLbl>
              <c:idx val="8"/>
              <c:layout>
                <c:manualLayout>
                  <c:x val="-9.9169975864823144E-3"/>
                  <c:y val="-7.539291802660858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29-4FB9-99B6-CA1C55B07152}"/>
                </c:ext>
              </c:extLst>
            </c:dLbl>
            <c:dLbl>
              <c:idx val="9"/>
              <c:layout>
                <c:manualLayout>
                  <c:x val="-2.8218257835197807E-2"/>
                  <c:y val="7.2160583865771302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29-4FB9-99B6-CA1C55B07152}"/>
                </c:ext>
              </c:extLst>
            </c:dLbl>
            <c:dLbl>
              <c:idx val="10"/>
              <c:layout>
                <c:manualLayout>
                  <c:x val="-3.4463372678312863E-2"/>
                  <c:y val="1.452784503631959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429-4FB9-99B6-CA1C55B07152}"/>
                </c:ext>
              </c:extLst>
            </c:dLbl>
            <c:dLbl>
              <c:idx val="11"/>
              <c:layout>
                <c:manualLayout>
                  <c:x val="-6.6654748498723188E-2"/>
                  <c:y val="1.6802763847224608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29-4FB9-99B6-CA1C55B07152}"/>
                </c:ext>
              </c:extLst>
            </c:dLbl>
            <c:dLbl>
              <c:idx val="12"/>
              <c:layout>
                <c:manualLayout>
                  <c:x val="-1.7437104395968361E-2"/>
                  <c:y val="2.9394626533298775E-3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429-4FB9-99B6-CA1C55B07152}"/>
                </c:ext>
              </c:extLst>
            </c:dLbl>
            <c:dLbl>
              <c:idx val="13"/>
              <c:layout>
                <c:manualLayout>
                  <c:x val="0.1903343391947841"/>
                  <c:y val="0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29-4FB9-99B6-CA1C55B07152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1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Sheet1!$A$10:$A$16</c:f>
              <c:strCache>
                <c:ptCount val="7"/>
                <c:pt idx="0">
                  <c:v>Access to care</c:v>
                </c:pt>
                <c:pt idx="1">
                  <c:v>Capacity building</c:v>
                </c:pt>
                <c:pt idx="2">
                  <c:v>Community Clinics</c:v>
                </c:pt>
                <c:pt idx="3">
                  <c:v>Early Childhood</c:v>
                </c:pt>
                <c:pt idx="4">
                  <c:v>Health not Just Healthcare</c:v>
                </c:pt>
                <c:pt idx="5">
                  <c:v>Raise Community Voices</c:v>
                </c:pt>
                <c:pt idx="6">
                  <c:v>Other</c:v>
                </c:pt>
              </c:strCache>
            </c:strRef>
          </c:cat>
          <c:val>
            <c:numRef>
              <c:f>Sheet1!$B$10:$B$16</c:f>
              <c:numCache>
                <c:formatCode>#,##0</c:formatCode>
                <c:ptCount val="7"/>
                <c:pt idx="0">
                  <c:v>13611190</c:v>
                </c:pt>
                <c:pt idx="1">
                  <c:v>6955200</c:v>
                </c:pt>
                <c:pt idx="2">
                  <c:v>41563591</c:v>
                </c:pt>
                <c:pt idx="3">
                  <c:v>10615132</c:v>
                </c:pt>
                <c:pt idx="4">
                  <c:v>14546882</c:v>
                </c:pt>
                <c:pt idx="5">
                  <c:v>7937733</c:v>
                </c:pt>
                <c:pt idx="6">
                  <c:v>4771943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B9-4FC3-98DB-D93DBFB51F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C8B28-81D5-7C4C-89B6-D9F15006EA7D}" type="datetimeFigureOut">
              <a:rPr lang="en-US" smtClean="0"/>
              <a:t>2/10/20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8109A-0128-E040-9B81-3E15DA64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2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Combined strategies per EM:</a:t>
            </a:r>
          </a:p>
          <a:p>
            <a:r>
              <a:rPr lang="en-US" dirty="0"/>
              <a:t>S8, S9, Early childhood development—label “Early Childhood”</a:t>
            </a:r>
          </a:p>
          <a:p>
            <a:r>
              <a:rPr lang="en-US" dirty="0"/>
              <a:t>S5, Access to health services—label “Access to Care”</a:t>
            </a:r>
          </a:p>
          <a:p>
            <a:r>
              <a:rPr lang="en-US" dirty="0"/>
              <a:t>S3, Comprehensive, community based primary care, Mental health and wellness—label “Community Clinics”</a:t>
            </a:r>
          </a:p>
          <a:p>
            <a:r>
              <a:rPr lang="en-US" dirty="0"/>
              <a:t>S1, S2—label “Health not Just Healthcare”</a:t>
            </a:r>
          </a:p>
          <a:p>
            <a:r>
              <a:rPr lang="en-US" dirty="0"/>
              <a:t>S4, Other—label “Other”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C43D2-53CA-446D-9E20-2170EB3DC7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863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2/10/20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2/10/20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2/10/20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2/10/20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2/10/20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2/10/20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eg"/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9.jpeg"/><Relationship Id="rId4" Type="http://schemas.openxmlformats.org/officeDocument/2006/relationships/image" Target="../media/image2.png"/><Relationship Id="rId9" Type="http://schemas.openxmlformats.org/officeDocument/2006/relationships/image" Target="../media/image8.jp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.png"/><Relationship Id="rId10" Type="http://schemas.openxmlformats.org/officeDocument/2006/relationships/image" Target="../media/image64.png"/><Relationship Id="rId4" Type="http://schemas.openxmlformats.org/officeDocument/2006/relationships/image" Target="../media/image4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jpg"/><Relationship Id="rId12" Type="http://schemas.openxmlformats.org/officeDocument/2006/relationships/image" Target="../media/image78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41.jpeg"/><Relationship Id="rId5" Type="http://schemas.openxmlformats.org/officeDocument/2006/relationships/image" Target="../media/image72.jpeg"/><Relationship Id="rId10" Type="http://schemas.openxmlformats.org/officeDocument/2006/relationships/image" Target="../media/image77.jp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18" Type="http://schemas.openxmlformats.org/officeDocument/2006/relationships/image" Target="../media/image31.jpeg"/><Relationship Id="rId3" Type="http://schemas.openxmlformats.org/officeDocument/2006/relationships/image" Target="../media/image16.jpeg"/><Relationship Id="rId21" Type="http://schemas.openxmlformats.org/officeDocument/2006/relationships/image" Target="../media/image34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png"/><Relationship Id="rId2" Type="http://schemas.openxmlformats.org/officeDocument/2006/relationships/image" Target="../media/image15.jpeg"/><Relationship Id="rId16" Type="http://schemas.openxmlformats.org/officeDocument/2006/relationships/image" Target="../media/image29.pn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jp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3" Type="http://schemas.openxmlformats.org/officeDocument/2006/relationships/image" Target="../media/image46.jp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5.png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g"/><Relationship Id="rId5" Type="http://schemas.openxmlformats.org/officeDocument/2006/relationships/image" Target="../media/image48.jpeg"/><Relationship Id="rId15" Type="http://schemas.openxmlformats.org/officeDocument/2006/relationships/image" Target="../media/image5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bus parked in front of a truck&#10;&#10;Description automatically generated">
            <a:extLst>
              <a:ext uri="{FF2B5EF4-FFF2-40B4-BE49-F238E27FC236}">
                <a16:creationId xmlns:a16="http://schemas.microsoft.com/office/drawing/2014/main" id="{5BB7B1E1-00CD-9F4D-885C-B4B2308DD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4129" y="4569345"/>
            <a:ext cx="1687871" cy="22823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E6E3B6-799F-AF40-B5FA-DB3ADDA4F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29" y="517531"/>
            <a:ext cx="3339281" cy="41883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900" dirty="0"/>
              <a:t>An Amazing Diocese</a:t>
            </a:r>
            <a:br>
              <a:rPr lang="en-US" sz="2900" dirty="0"/>
            </a:br>
            <a:r>
              <a:rPr lang="en-US" sz="2900" dirty="0"/>
              <a:t>Doing Transformational Work</a:t>
            </a:r>
            <a:br>
              <a:rPr lang="en-US" sz="2900" dirty="0"/>
            </a:br>
            <a:br>
              <a:rPr lang="en-US" sz="2900" dirty="0"/>
            </a:br>
            <a:r>
              <a:rPr lang="en-US" sz="2900" dirty="0"/>
              <a:t>In Texas</a:t>
            </a:r>
            <a:br>
              <a:rPr lang="en-US" sz="2900" dirty="0"/>
            </a:br>
            <a:br>
              <a:rPr lang="en-US" sz="2900" dirty="0"/>
            </a:br>
            <a:r>
              <a:rPr lang="en-US" sz="2900" dirty="0"/>
              <a:t>and</a:t>
            </a:r>
            <a:br>
              <a:rPr lang="en-US" sz="2900" dirty="0"/>
            </a:br>
            <a:br>
              <a:rPr lang="en-US" sz="2900" dirty="0"/>
            </a:br>
            <a:r>
              <a:rPr lang="en-US" sz="2900" dirty="0"/>
              <a:t>Around the World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FEFF673-A9DE-416D-A04E-1D5090454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8FB8-79C5-9641-A898-F1A63F13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 smtClean="0"/>
              <a:pPr defTabSz="914400">
                <a:spcAft>
                  <a:spcPts val="600"/>
                </a:spcAft>
              </a:pPr>
              <a:t>1</a:t>
            </a:fld>
            <a:endParaRPr lang="en-US"/>
          </a:p>
        </p:txBody>
      </p:sp>
      <p:pic>
        <p:nvPicPr>
          <p:cNvPr id="20" name="Picture 19" descr="A group of people on a boat&#10;&#10;Description automatically generated">
            <a:extLst>
              <a:ext uri="{FF2B5EF4-FFF2-40B4-BE49-F238E27FC236}">
                <a16:creationId xmlns:a16="http://schemas.microsoft.com/office/drawing/2014/main" id="{DBBF13D1-6A32-0E4D-948A-26613EAFBB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7550" y="2104816"/>
            <a:ext cx="3866041" cy="2848662"/>
          </a:xfrm>
          <a:prstGeom prst="rect">
            <a:avLst/>
          </a:prstGeom>
        </p:spPr>
      </p:pic>
      <p:pic>
        <p:nvPicPr>
          <p:cNvPr id="26" name="Picture 25" descr="A group of people sitting at a table with a plate of food&#10;&#10;Description automatically generated">
            <a:extLst>
              <a:ext uri="{FF2B5EF4-FFF2-40B4-BE49-F238E27FC236}">
                <a16:creationId xmlns:a16="http://schemas.microsoft.com/office/drawing/2014/main" id="{D5638A81-CD94-2B45-95EC-63A449601F9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7544" y="10620"/>
            <a:ext cx="3714157" cy="2082801"/>
          </a:xfrm>
          <a:prstGeom prst="rect">
            <a:avLst/>
          </a:prstGeom>
        </p:spPr>
      </p:pic>
      <p:pic>
        <p:nvPicPr>
          <p:cNvPr id="30" name="Picture 29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D5137EDA-7BA7-7B49-85EB-CA6BEC25A2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534" y="4540284"/>
            <a:ext cx="4477546" cy="2340486"/>
          </a:xfrm>
          <a:prstGeom prst="rect">
            <a:avLst/>
          </a:prstGeom>
        </p:spPr>
      </p:pic>
      <p:pic>
        <p:nvPicPr>
          <p:cNvPr id="34" name="Picture 33" descr="A group of people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30D7E981-6418-0F4E-8131-FA76BF1FBB4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7550" y="4629639"/>
            <a:ext cx="3243932" cy="2225600"/>
          </a:xfrm>
          <a:prstGeom prst="rect">
            <a:avLst/>
          </a:prstGeom>
        </p:spPr>
      </p:pic>
      <p:pic>
        <p:nvPicPr>
          <p:cNvPr id="18" name="Content Placeholder 17" descr="A group of people on a beach posing for the camera&#10;&#10;Description automatically generated">
            <a:extLst>
              <a:ext uri="{FF2B5EF4-FFF2-40B4-BE49-F238E27FC236}">
                <a16:creationId xmlns:a16="http://schemas.microsoft.com/office/drawing/2014/main" id="{09D85583-8694-E342-858B-8E441A588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443" y="22016"/>
            <a:ext cx="4644572" cy="4484964"/>
          </a:xfrm>
          <a:prstGeom prst="rect">
            <a:avLst/>
          </a:prstGeom>
        </p:spPr>
      </p:pic>
      <p:pic>
        <p:nvPicPr>
          <p:cNvPr id="22" name="Picture 21" descr="A person wearing a hat&#10;&#10;Description automatically generated">
            <a:extLst>
              <a:ext uri="{FF2B5EF4-FFF2-40B4-BE49-F238E27FC236}">
                <a16:creationId xmlns:a16="http://schemas.microsoft.com/office/drawing/2014/main" id="{A2BDBCD3-6174-0B41-A4B3-284C1129997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04649">
            <a:off x="6106813" y="335999"/>
            <a:ext cx="2115172" cy="1562560"/>
          </a:xfrm>
          <a:prstGeom prst="rect">
            <a:avLst/>
          </a:prstGeom>
        </p:spPr>
      </p:pic>
      <p:pic>
        <p:nvPicPr>
          <p:cNvPr id="37" name="Picture 36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D742C5E6-6313-4E43-BA85-DBBB75402E6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72159">
            <a:off x="6667547" y="3763296"/>
            <a:ext cx="2590745" cy="172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84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06924A-36D7-48B7-A77E-D461A059F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E6E3B6-799F-AF40-B5FA-DB3ADDA4F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149" y="1325880"/>
            <a:ext cx="6181152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7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Cultivate</a:t>
            </a:r>
            <a:br>
              <a:rPr lang="en-US" sz="67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67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August</a:t>
            </a:r>
            <a:br>
              <a:rPr lang="en-US" sz="67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67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28-30, 2020</a:t>
            </a:r>
          </a:p>
        </p:txBody>
      </p:sp>
      <p:sp>
        <p:nvSpPr>
          <p:cNvPr id="25" name="Freeform 36">
            <a:extLst>
              <a:ext uri="{FF2B5EF4-FFF2-40B4-BE49-F238E27FC236}">
                <a16:creationId xmlns:a16="http://schemas.microsoft.com/office/drawing/2014/main" id="{A0ACE7FA-6331-4C56-911D-E3F37FDEE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6828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EEE464AA-F385-4411-8A33-DE57CA2F1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-942449" y="942450"/>
            <a:ext cx="6858001" cy="4973099"/>
          </a:xfrm>
          <a:custGeom>
            <a:avLst/>
            <a:gdLst>
              <a:gd name="connsiteX0" fmla="*/ 6858001 w 6858001"/>
              <a:gd name="connsiteY0" fmla="*/ 1344715 h 4973099"/>
              <a:gd name="connsiteX1" fmla="*/ 6858001 w 6858001"/>
              <a:gd name="connsiteY1" fmla="*/ 1177 h 4973099"/>
              <a:gd name="connsiteX2" fmla="*/ 6702324 w 6858001"/>
              <a:gd name="connsiteY2" fmla="*/ 26222 h 4973099"/>
              <a:gd name="connsiteX3" fmla="*/ 6547333 w 6858001"/>
              <a:gd name="connsiteY3" fmla="*/ 50091 h 4973099"/>
              <a:gd name="connsiteX4" fmla="*/ 6391657 w 6858001"/>
              <a:gd name="connsiteY4" fmla="*/ 73455 h 4973099"/>
              <a:gd name="connsiteX5" fmla="*/ 6235294 w 6858001"/>
              <a:gd name="connsiteY5" fmla="*/ 93458 h 4973099"/>
              <a:gd name="connsiteX6" fmla="*/ 6079618 w 6858001"/>
              <a:gd name="connsiteY6" fmla="*/ 113629 h 4973099"/>
              <a:gd name="connsiteX7" fmla="*/ 5923255 w 6858001"/>
              <a:gd name="connsiteY7" fmla="*/ 132455 h 4973099"/>
              <a:gd name="connsiteX8" fmla="*/ 5768950 w 6858001"/>
              <a:gd name="connsiteY8" fmla="*/ 148591 h 4973099"/>
              <a:gd name="connsiteX9" fmla="*/ 5612588 w 6858001"/>
              <a:gd name="connsiteY9" fmla="*/ 163887 h 4973099"/>
              <a:gd name="connsiteX10" fmla="*/ 5456911 w 6858001"/>
              <a:gd name="connsiteY10" fmla="*/ 177839 h 4973099"/>
              <a:gd name="connsiteX11" fmla="*/ 5303978 w 6858001"/>
              <a:gd name="connsiteY11" fmla="*/ 189941 h 4973099"/>
              <a:gd name="connsiteX12" fmla="*/ 5148987 w 6858001"/>
              <a:gd name="connsiteY12" fmla="*/ 202044 h 4973099"/>
              <a:gd name="connsiteX13" fmla="*/ 4996054 w 6858001"/>
              <a:gd name="connsiteY13" fmla="*/ 212129 h 4973099"/>
              <a:gd name="connsiteX14" fmla="*/ 4843120 w 6858001"/>
              <a:gd name="connsiteY14" fmla="*/ 220029 h 4973099"/>
              <a:gd name="connsiteX15" fmla="*/ 4690873 w 6858001"/>
              <a:gd name="connsiteY15" fmla="*/ 228266 h 4973099"/>
              <a:gd name="connsiteX16" fmla="*/ 4539997 w 6858001"/>
              <a:gd name="connsiteY16" fmla="*/ 235157 h 4973099"/>
              <a:gd name="connsiteX17" fmla="*/ 4390492 w 6858001"/>
              <a:gd name="connsiteY17" fmla="*/ 240032 h 4973099"/>
              <a:gd name="connsiteX18" fmla="*/ 4240988 w 6858001"/>
              <a:gd name="connsiteY18" fmla="*/ 244234 h 4973099"/>
              <a:gd name="connsiteX19" fmla="*/ 4092855 w 6858001"/>
              <a:gd name="connsiteY19" fmla="*/ 248268 h 4973099"/>
              <a:gd name="connsiteX20" fmla="*/ 3946780 w 6858001"/>
              <a:gd name="connsiteY20" fmla="*/ 250117 h 4973099"/>
              <a:gd name="connsiteX21" fmla="*/ 3800704 w 6858001"/>
              <a:gd name="connsiteY21" fmla="*/ 252134 h 4973099"/>
              <a:gd name="connsiteX22" fmla="*/ 3656686 w 6858001"/>
              <a:gd name="connsiteY22" fmla="*/ 253143 h 4973099"/>
              <a:gd name="connsiteX23" fmla="*/ 3514040 w 6858001"/>
              <a:gd name="connsiteY23" fmla="*/ 252134 h 4973099"/>
              <a:gd name="connsiteX24" fmla="*/ 3372765 w 6858001"/>
              <a:gd name="connsiteY24" fmla="*/ 252134 h 4973099"/>
              <a:gd name="connsiteX25" fmla="*/ 3232862 w 6858001"/>
              <a:gd name="connsiteY25" fmla="*/ 250117 h 4973099"/>
              <a:gd name="connsiteX26" fmla="*/ 3095702 w 6858001"/>
              <a:gd name="connsiteY26" fmla="*/ 247092 h 4973099"/>
              <a:gd name="connsiteX27" fmla="*/ 2959914 w 6858001"/>
              <a:gd name="connsiteY27" fmla="*/ 244234 h 4973099"/>
              <a:gd name="connsiteX28" fmla="*/ 2826868 w 6858001"/>
              <a:gd name="connsiteY28" fmla="*/ 241040 h 4973099"/>
              <a:gd name="connsiteX29" fmla="*/ 2694509 w 6858001"/>
              <a:gd name="connsiteY29" fmla="*/ 236166 h 4973099"/>
              <a:gd name="connsiteX30" fmla="*/ 2564208 w 6858001"/>
              <a:gd name="connsiteY30" fmla="*/ 230955 h 4973099"/>
              <a:gd name="connsiteX31" fmla="*/ 2436649 w 6858001"/>
              <a:gd name="connsiteY31" fmla="*/ 226249 h 4973099"/>
              <a:gd name="connsiteX32" fmla="*/ 2187703 w 6858001"/>
              <a:gd name="connsiteY32" fmla="*/ 212969 h 4973099"/>
              <a:gd name="connsiteX33" fmla="*/ 1949045 w 6858001"/>
              <a:gd name="connsiteY33" fmla="*/ 198850 h 4973099"/>
              <a:gd name="connsiteX34" fmla="*/ 1719988 w 6858001"/>
              <a:gd name="connsiteY34" fmla="*/ 184058 h 4973099"/>
              <a:gd name="connsiteX35" fmla="*/ 1503275 w 6858001"/>
              <a:gd name="connsiteY35" fmla="*/ 167753 h 4973099"/>
              <a:gd name="connsiteX36" fmla="*/ 1296163 w 6858001"/>
              <a:gd name="connsiteY36" fmla="*/ 150776 h 4973099"/>
              <a:gd name="connsiteX37" fmla="*/ 1104139 w 6858001"/>
              <a:gd name="connsiteY37" fmla="*/ 132455 h 4973099"/>
              <a:gd name="connsiteX38" fmla="*/ 923774 w 6858001"/>
              <a:gd name="connsiteY38" fmla="*/ 114469 h 4973099"/>
              <a:gd name="connsiteX39" fmla="*/ 757810 w 6858001"/>
              <a:gd name="connsiteY39" fmla="*/ 96484 h 4973099"/>
              <a:gd name="connsiteX40" fmla="*/ 605563 w 6858001"/>
              <a:gd name="connsiteY40" fmla="*/ 79507 h 4973099"/>
              <a:gd name="connsiteX41" fmla="*/ 470460 w 6858001"/>
              <a:gd name="connsiteY41" fmla="*/ 63370 h 4973099"/>
              <a:gd name="connsiteX42" fmla="*/ 348388 w 6858001"/>
              <a:gd name="connsiteY42" fmla="*/ 48074 h 4973099"/>
              <a:gd name="connsiteX43" fmla="*/ 245518 w 6858001"/>
              <a:gd name="connsiteY43" fmla="*/ 35299 h 4973099"/>
              <a:gd name="connsiteX44" fmla="*/ 159107 w 6858001"/>
              <a:gd name="connsiteY44" fmla="*/ 23197 h 4973099"/>
              <a:gd name="connsiteX45" fmla="*/ 40463 w 6858001"/>
              <a:gd name="connsiteY45" fmla="*/ 5883 h 4973099"/>
              <a:gd name="connsiteX46" fmla="*/ 1 w 6858001"/>
              <a:gd name="connsiteY46" fmla="*/ 0 h 4973099"/>
              <a:gd name="connsiteX47" fmla="*/ 1 w 6858001"/>
              <a:gd name="connsiteY47" fmla="*/ 897889 h 4973099"/>
              <a:gd name="connsiteX48" fmla="*/ 0 w 6858001"/>
              <a:gd name="connsiteY48" fmla="*/ 897889 h 4973099"/>
              <a:gd name="connsiteX49" fmla="*/ 0 w 6858001"/>
              <a:gd name="connsiteY49" fmla="*/ 4973099 h 4973099"/>
              <a:gd name="connsiteX50" fmla="*/ 6858000 w 6858001"/>
              <a:gd name="connsiteY50" fmla="*/ 4973099 h 4973099"/>
              <a:gd name="connsiteX51" fmla="*/ 6858000 w 6858001"/>
              <a:gd name="connsiteY51" fmla="*/ 1344715 h 49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4973099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897889"/>
                </a:lnTo>
                <a:lnTo>
                  <a:pt x="0" y="897889"/>
                </a:lnTo>
                <a:lnTo>
                  <a:pt x="0" y="4973099"/>
                </a:lnTo>
                <a:lnTo>
                  <a:pt x="6858000" y="4973099"/>
                </a:lnTo>
                <a:lnTo>
                  <a:pt x="6858000" y="1344715"/>
                </a:lnTo>
                <a:close/>
              </a:path>
            </a:pathLst>
          </a:custGeom>
          <a:ln>
            <a:noFill/>
          </a:ln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31DB1-C0E3-4F79-91B4-129125256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8FB8-79C5-9641-A898-F1A63F13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8ED4A951-3B05-5941-B6A6-0196CBDC2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0502" y="15157"/>
            <a:ext cx="3431749" cy="4438396"/>
          </a:xfrm>
          <a:prstGeom prst="rect">
            <a:avLst/>
          </a:prstGeom>
          <a:effectLst/>
        </p:spPr>
      </p:pic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613916D-16DB-E14B-95CF-1B11F40EE5D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624" y="4651222"/>
            <a:ext cx="2135131" cy="2091557"/>
          </a:xfrm>
          <a:prstGeom prst="rect">
            <a:avLst/>
          </a:prstGeom>
        </p:spPr>
      </p:pic>
      <p:pic>
        <p:nvPicPr>
          <p:cNvPr id="10" name="Picture 9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DB069CDB-8138-DE42-8035-D483AF23E4D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662" y="4679022"/>
            <a:ext cx="2474738" cy="2035955"/>
          </a:xfrm>
          <a:prstGeom prst="rect">
            <a:avLst/>
          </a:prstGeom>
        </p:spPr>
      </p:pic>
      <p:pic>
        <p:nvPicPr>
          <p:cNvPr id="14" name="Picture 1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889C5A7-2ADF-EB48-8624-AA7A0BC487C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11823">
            <a:off x="9362626" y="4165398"/>
            <a:ext cx="2368040" cy="2327904"/>
          </a:xfrm>
          <a:prstGeom prst="rect">
            <a:avLst/>
          </a:prstGeom>
        </p:spPr>
      </p:pic>
      <p:pic>
        <p:nvPicPr>
          <p:cNvPr id="18" name="Picture 1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1DD3096-7ABC-EB47-B313-67136E506B4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05669">
            <a:off x="700606" y="4573932"/>
            <a:ext cx="2228371" cy="186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60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4309F268-A45B-4517-B03F-2774BAE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close up of a sign&#10;&#10;Description automatically generated">
            <a:extLst>
              <a:ext uri="{FF2B5EF4-FFF2-40B4-BE49-F238E27FC236}">
                <a16:creationId xmlns:a16="http://schemas.microsoft.com/office/drawing/2014/main" id="{6D82A7B9-47CD-BA4A-9DE9-FB503B9F6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0" y="-38288"/>
            <a:ext cx="12260062" cy="68962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8FB8-79C5-9641-A898-F1A63F13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295729"/>
            <a:ext cx="838199" cy="767687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935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6" name="Freeform: Shape 75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8FB8-79C5-9641-A898-F1A63F13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C28D50-1B8B-984B-8A07-C3CAED41B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" y="6647"/>
            <a:ext cx="9484548" cy="6840139"/>
          </a:xfrm>
          <a:prstGeom prst="rect">
            <a:avLst/>
          </a:prstGeom>
          <a:effectLst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7F8A692-9AFD-483B-8D26-56926279B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20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6E3B6-799F-AF40-B5FA-DB3ADDA4F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800" dirty="0"/>
              <a:t>Ordination Track</a:t>
            </a:r>
          </a:p>
        </p:txBody>
      </p:sp>
      <p:pic>
        <p:nvPicPr>
          <p:cNvPr id="16" name="Picture 15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id="{E0CF1D80-381E-4545-A027-127C35835E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38"/>
          <a:stretch/>
        </p:blipFill>
        <p:spPr>
          <a:xfrm>
            <a:off x="4430940" y="-135457"/>
            <a:ext cx="756013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8FB8-79C5-9641-A898-F1A63F13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 smtClean="0"/>
              <a:pPr defTabSz="914400"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014FA0-E6E4-1147-B20A-4D7F97804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73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A981D-AEB8-4777-8942-566FA0210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FF287D8-C899-400A-B4C4-275249958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13520" cy="6834666"/>
          </a:xfrm>
        </p:spPr>
      </p:pic>
    </p:spTree>
    <p:extLst>
      <p:ext uri="{BB962C8B-B14F-4D97-AF65-F5344CB8AC3E}">
        <p14:creationId xmlns:p14="http://schemas.microsoft.com/office/powerpoint/2010/main" val="3609786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3DDDD485-34A5-1C45-A8C4-A42687BB5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65" y="1300346"/>
            <a:ext cx="5715000" cy="381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E6E3B6-799F-AF40-B5FA-DB3ADDA4F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group of people sitting at a table posing for the camera&#10;&#10;Description automatically generated">
            <a:extLst>
              <a:ext uri="{FF2B5EF4-FFF2-40B4-BE49-F238E27FC236}">
                <a16:creationId xmlns:a16="http://schemas.microsoft.com/office/drawing/2014/main" id="{4A0CD3CF-9953-574A-91F0-905DF635F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267200"/>
            <a:ext cx="3476520" cy="2590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8FB8-79C5-9641-A898-F1A63F13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Picture 7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65F8FD8E-6FB8-BB41-AE3B-A3C4904AEA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4743" y="1"/>
            <a:ext cx="4537257" cy="3420383"/>
          </a:xfrm>
          <a:prstGeom prst="rect">
            <a:avLst/>
          </a:prstGeom>
        </p:spPr>
      </p:pic>
      <p:pic>
        <p:nvPicPr>
          <p:cNvPr id="12" name="Picture 1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AC3209B-CFC0-2944-BD9C-DD1F4B4499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740" y="3185136"/>
            <a:ext cx="4897151" cy="3672863"/>
          </a:xfrm>
          <a:prstGeom prst="rect">
            <a:avLst/>
          </a:prstGeom>
        </p:spPr>
      </p:pic>
      <p:pic>
        <p:nvPicPr>
          <p:cNvPr id="14" name="Picture 13" descr="A group of people sitting at a table in front of a crowd&#10;&#10;Description automatically generated">
            <a:extLst>
              <a:ext uri="{FF2B5EF4-FFF2-40B4-BE49-F238E27FC236}">
                <a16:creationId xmlns:a16="http://schemas.microsoft.com/office/drawing/2014/main" id="{48766A9D-BEEB-0C44-8EA7-BA3DB1817B2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" y="0"/>
            <a:ext cx="3874094" cy="2590800"/>
          </a:xfrm>
          <a:prstGeom prst="rect">
            <a:avLst/>
          </a:prstGeom>
        </p:spPr>
      </p:pic>
      <p:pic>
        <p:nvPicPr>
          <p:cNvPr id="18" name="Picture 17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E277F546-1669-8149-97E5-ECD971FD5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9394" y="4897987"/>
            <a:ext cx="2946400" cy="1955800"/>
          </a:xfrm>
          <a:prstGeom prst="rect">
            <a:avLst/>
          </a:prstGeom>
        </p:spPr>
      </p:pic>
      <p:pic>
        <p:nvPicPr>
          <p:cNvPr id="20" name="Picture 19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34DE34A3-1EDD-1041-BF67-8D84F5D260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1892" y="4953000"/>
            <a:ext cx="2857500" cy="1905000"/>
          </a:xfrm>
          <a:prstGeom prst="rect">
            <a:avLst/>
          </a:prstGeom>
        </p:spPr>
      </p:pic>
      <p:pic>
        <p:nvPicPr>
          <p:cNvPr id="22" name="Picture 21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A1CECC65-E4A6-6E47-A28E-CBF631BDC8E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475" y="2175931"/>
            <a:ext cx="2981296" cy="2206988"/>
          </a:xfrm>
          <a:prstGeom prst="rect">
            <a:avLst/>
          </a:prstGeom>
        </p:spPr>
      </p:pic>
      <p:pic>
        <p:nvPicPr>
          <p:cNvPr id="26" name="Picture 25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A5AEFA5A-A60D-9E46-84C5-F4BF6D08FB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8403" y="-76475"/>
            <a:ext cx="2241262" cy="3355900"/>
          </a:xfrm>
          <a:prstGeom prst="rect">
            <a:avLst/>
          </a:prstGeom>
        </p:spPr>
      </p:pic>
      <p:pic>
        <p:nvPicPr>
          <p:cNvPr id="28" name="Picture 2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1080FDE-CC5F-B046-B11D-69CDCA5243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62784" y="1907515"/>
            <a:ext cx="1295400" cy="1892300"/>
          </a:xfrm>
          <a:prstGeom prst="rect">
            <a:avLst/>
          </a:prstGeom>
        </p:spPr>
      </p:pic>
      <p:pic>
        <p:nvPicPr>
          <p:cNvPr id="24" name="Picture 2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CD28FC75-C00F-974A-8B1C-6040F0840AC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642" y="-19650"/>
            <a:ext cx="2223323" cy="16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73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EF10-DDDF-6449-AB2C-D8A21BAF3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5"/>
            <a:ext cx="3330328" cy="2273591"/>
          </a:xfrm>
        </p:spPr>
        <p:txBody>
          <a:bodyPr>
            <a:normAutofit fontScale="90000"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br>
              <a:rPr lang="en-US" dirty="0"/>
            </a:br>
            <a:r>
              <a:rPr lang="en-US" dirty="0"/>
              <a:t>Convocation</a:t>
            </a:r>
            <a:br>
              <a:rPr lang="en-US" dirty="0"/>
            </a:br>
            <a:r>
              <a:rPr lang="en-US" dirty="0"/>
              <a:t>Walkabout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and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360 Review</a:t>
            </a:r>
            <a:br>
              <a:rPr lang="en-US" dirty="0"/>
            </a:br>
            <a:r>
              <a:rPr lang="en-US" dirty="0"/>
              <a:t>and 2025 vision and goals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picture containing device&#10;&#10;Description automatically generated">
            <a:extLst>
              <a:ext uri="{FF2B5EF4-FFF2-40B4-BE49-F238E27FC236}">
                <a16:creationId xmlns:a16="http://schemas.microsoft.com/office/drawing/2014/main" id="{32AC3E28-0E94-AD47-8444-0DF9E83EF1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3715" y="10"/>
            <a:ext cx="76882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6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6E3B6-799F-AF40-B5FA-DB3ADDA4F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50F51BF-806C-4A40-A226-92E876FEE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8FB8-79C5-9641-A898-F1A63F13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028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us parked in front of a truck&#10;&#10;Description automatically generated">
            <a:extLst>
              <a:ext uri="{FF2B5EF4-FFF2-40B4-BE49-F238E27FC236}">
                <a16:creationId xmlns:a16="http://schemas.microsoft.com/office/drawing/2014/main" id="{6ECFA068-69B7-2A4D-93B1-AF52816D0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308" y="2990167"/>
            <a:ext cx="5288761" cy="2344684"/>
          </a:xfrm>
        </p:spPr>
      </p:pic>
      <p:pic>
        <p:nvPicPr>
          <p:cNvPr id="22" name="Picture 21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B0C6CBC3-5B7D-4048-9C22-4D2DD9DCE0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40" y="3928789"/>
            <a:ext cx="3990302" cy="2937598"/>
          </a:xfrm>
          <a:prstGeom prst="rect">
            <a:avLst/>
          </a:prstGeom>
        </p:spPr>
      </p:pic>
      <p:pic>
        <p:nvPicPr>
          <p:cNvPr id="26" name="Picture 25" descr="A group of people sitting at a table with a birthday cake&#10;&#10;Description automatically generated">
            <a:extLst>
              <a:ext uri="{FF2B5EF4-FFF2-40B4-BE49-F238E27FC236}">
                <a16:creationId xmlns:a16="http://schemas.microsoft.com/office/drawing/2014/main" id="{B8FA340E-07C3-6D47-9CF6-6C22997C7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742" y="20468"/>
            <a:ext cx="5288760" cy="3966570"/>
          </a:xfrm>
          <a:prstGeom prst="rect">
            <a:avLst/>
          </a:prstGeom>
        </p:spPr>
      </p:pic>
      <p:pic>
        <p:nvPicPr>
          <p:cNvPr id="42" name="Picture 4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69AEC37-D497-8340-93E2-879B158991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1" y="2213"/>
            <a:ext cx="4073600" cy="3055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8FB8-79C5-9641-A898-F1A63F13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Picture 7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DF7FC25C-C7E7-A049-9919-053215F74B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5393" y="1243622"/>
            <a:ext cx="3233855" cy="1840627"/>
          </a:xfrm>
          <a:prstGeom prst="rect">
            <a:avLst/>
          </a:prstGeom>
        </p:spPr>
      </p:pic>
      <p:pic>
        <p:nvPicPr>
          <p:cNvPr id="12" name="Picture 1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4F62F8B-CE4C-4343-859E-A052E280AA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3733" y="4799258"/>
            <a:ext cx="4736344" cy="2058742"/>
          </a:xfrm>
          <a:prstGeom prst="rect">
            <a:avLst/>
          </a:prstGeom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5563686-DBAE-1647-BA80-FE4D9C1EFB1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9981" y="11243"/>
            <a:ext cx="2722160" cy="1741752"/>
          </a:xfrm>
          <a:prstGeom prst="rect">
            <a:avLst/>
          </a:prstGeom>
        </p:spPr>
      </p:pic>
      <p:pic>
        <p:nvPicPr>
          <p:cNvPr id="16" name="Picture 1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1EA19342-DDA7-5046-9B72-945A1ADC4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5960" y="2981989"/>
            <a:ext cx="1422400" cy="952500"/>
          </a:xfrm>
          <a:prstGeom prst="rect">
            <a:avLst/>
          </a:prstGeom>
        </p:spPr>
      </p:pic>
      <p:pic>
        <p:nvPicPr>
          <p:cNvPr id="18" name="Picture 17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2A06ED5C-5825-6347-BFE3-70F7516827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220284">
            <a:off x="6303050" y="2818539"/>
            <a:ext cx="2258201" cy="1606349"/>
          </a:xfrm>
          <a:prstGeom prst="rect">
            <a:avLst/>
          </a:prstGeom>
        </p:spPr>
      </p:pic>
      <p:pic>
        <p:nvPicPr>
          <p:cNvPr id="20" name="Picture 19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4AE1B7B0-B001-6646-A9E4-A57E4596D8B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37" y="1695637"/>
            <a:ext cx="2796204" cy="1866449"/>
          </a:xfrm>
          <a:prstGeom prst="rect">
            <a:avLst/>
          </a:prstGeom>
        </p:spPr>
      </p:pic>
      <p:pic>
        <p:nvPicPr>
          <p:cNvPr id="24" name="Picture 23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5EBF51D9-9C90-5541-B906-4A8C211C756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63351">
            <a:off x="3871002" y="212350"/>
            <a:ext cx="1857031" cy="1235329"/>
          </a:xfrm>
          <a:prstGeom prst="rect">
            <a:avLst/>
          </a:prstGeom>
        </p:spPr>
      </p:pic>
      <p:pic>
        <p:nvPicPr>
          <p:cNvPr id="28" name="Picture 27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62E2EC2D-BD6B-A848-82A1-6DF6445136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58590" y="4467246"/>
            <a:ext cx="1231900" cy="876300"/>
          </a:xfrm>
          <a:prstGeom prst="rect">
            <a:avLst/>
          </a:prstGeom>
        </p:spPr>
      </p:pic>
      <p:pic>
        <p:nvPicPr>
          <p:cNvPr id="30" name="Picture 29" descr="A group of people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309AB291-F9AB-0E47-8C7B-EE28254FF6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08590" y="4617246"/>
            <a:ext cx="1231900" cy="876300"/>
          </a:xfrm>
          <a:prstGeom prst="rect">
            <a:avLst/>
          </a:prstGeom>
        </p:spPr>
      </p:pic>
      <p:pic>
        <p:nvPicPr>
          <p:cNvPr id="32" name="Picture 31" descr="A group of people walking in front of a crowd&#10;&#10;Description automatically generated">
            <a:extLst>
              <a:ext uri="{FF2B5EF4-FFF2-40B4-BE49-F238E27FC236}">
                <a16:creationId xmlns:a16="http://schemas.microsoft.com/office/drawing/2014/main" id="{4AD1BA29-B8B4-B246-B549-FA093868E4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558590" y="4767246"/>
            <a:ext cx="1231900" cy="876300"/>
          </a:xfrm>
          <a:prstGeom prst="rect">
            <a:avLst/>
          </a:prstGeom>
        </p:spPr>
      </p:pic>
      <p:pic>
        <p:nvPicPr>
          <p:cNvPr id="34" name="Picture 33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2BB75DFD-ABFB-C942-B148-6647FEFD53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708590" y="4917246"/>
            <a:ext cx="1231900" cy="876300"/>
          </a:xfrm>
          <a:prstGeom prst="rect">
            <a:avLst/>
          </a:prstGeom>
        </p:spPr>
      </p:pic>
      <p:pic>
        <p:nvPicPr>
          <p:cNvPr id="36" name="Picture 35" descr="A group of people in a room&#10;&#10;Description automatically generated">
            <a:extLst>
              <a:ext uri="{FF2B5EF4-FFF2-40B4-BE49-F238E27FC236}">
                <a16:creationId xmlns:a16="http://schemas.microsoft.com/office/drawing/2014/main" id="{AC4B966F-91C9-0648-BF59-06FF0AE0F03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858590" y="5067246"/>
            <a:ext cx="1231900" cy="876300"/>
          </a:xfrm>
          <a:prstGeom prst="rect">
            <a:avLst/>
          </a:prstGeom>
        </p:spPr>
      </p:pic>
      <p:pic>
        <p:nvPicPr>
          <p:cNvPr id="40" name="Picture 39" descr="A group of people standing around a table with food&#10;&#10;Description automatically generated">
            <a:extLst>
              <a:ext uri="{FF2B5EF4-FFF2-40B4-BE49-F238E27FC236}">
                <a16:creationId xmlns:a16="http://schemas.microsoft.com/office/drawing/2014/main" id="{6F011CE1-0CC3-664E-AF57-7D25B82A30FE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2" y="3192345"/>
            <a:ext cx="3871638" cy="3667702"/>
          </a:xfrm>
          <a:prstGeom prst="rect">
            <a:avLst/>
          </a:prstGeom>
        </p:spPr>
      </p:pic>
      <p:pic>
        <p:nvPicPr>
          <p:cNvPr id="44" name="Picture 43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672CD087-CA20-6D43-9520-ED2E4000697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58590" y="5667246"/>
            <a:ext cx="1231900" cy="876300"/>
          </a:xfrm>
          <a:prstGeom prst="rect">
            <a:avLst/>
          </a:prstGeom>
        </p:spPr>
      </p:pic>
      <p:pic>
        <p:nvPicPr>
          <p:cNvPr id="38" name="Picture 37" descr="A group of people sitting at a table in front of a crowd&#10;&#10;Description automatically generated">
            <a:extLst>
              <a:ext uri="{FF2B5EF4-FFF2-40B4-BE49-F238E27FC236}">
                <a16:creationId xmlns:a16="http://schemas.microsoft.com/office/drawing/2014/main" id="{0998BD9E-AA95-C342-A2AA-6C5E2EEB1278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61008">
            <a:off x="1974664" y="2375942"/>
            <a:ext cx="2808153" cy="2106115"/>
          </a:xfrm>
          <a:prstGeom prst="rect">
            <a:avLst/>
          </a:prstGeom>
        </p:spPr>
      </p:pic>
      <p:pic>
        <p:nvPicPr>
          <p:cNvPr id="10" name="Picture 9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94E4477A-F5B9-A147-912D-A6E2219AC094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5248">
            <a:off x="66666" y="2272862"/>
            <a:ext cx="1880065" cy="125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13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6E3B6-799F-AF40-B5FA-DB3ADDA4F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Texas Episcopalian</a:t>
            </a:r>
          </a:p>
        </p:txBody>
      </p:sp>
      <p:pic>
        <p:nvPicPr>
          <p:cNvPr id="6" name="Content Placeholder 5" descr="A person holding a sign&#10;&#10;Description automatically generated">
            <a:extLst>
              <a:ext uri="{FF2B5EF4-FFF2-40B4-BE49-F238E27FC236}">
                <a16:creationId xmlns:a16="http://schemas.microsoft.com/office/drawing/2014/main" id="{382F766A-BB7B-3D4E-B08C-D20EDC6B3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01636">
            <a:off x="5703686" y="365848"/>
            <a:ext cx="4753777" cy="65120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8FB8-79C5-9641-A898-F1A63F13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88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0366"/>
            <a:ext cx="12163823" cy="998413"/>
          </a:xfr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4773A6"/>
                </a:solidFill>
                <a:latin typeface="Bebas Neue"/>
                <a:cs typeface="Bebas Neue"/>
              </a:rPr>
              <a:t>Our Giving follows our Vision2013-2019: $100M+</a:t>
            </a:r>
            <a:endParaRPr lang="en-US" sz="4400" b="1" dirty="0">
              <a:solidFill>
                <a:srgbClr val="4773A6"/>
              </a:solidFill>
              <a:latin typeface="Bebas Neue"/>
              <a:ea typeface="Verdana" panose="020B0604030504040204" pitchFamily="34" charset="0"/>
              <a:cs typeface="Bebas Neue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8637238"/>
              </p:ext>
            </p:extLst>
          </p:nvPr>
        </p:nvGraphicFramePr>
        <p:xfrm>
          <a:off x="581423" y="1202267"/>
          <a:ext cx="11276901" cy="5333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19207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8FB8-79C5-9641-A898-F1A63F13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8D2E73-6BAA-4A41-8CC1-5EC691801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" y="0"/>
            <a:ext cx="9174581" cy="6858000"/>
          </a:xfrm>
          <a:prstGeom prst="rect">
            <a:avLst/>
          </a:prstGeom>
          <a:effectLst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7825DBA-CA29-477F-B8E5-AF83B8071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231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EE4A2278-EB01-DA4A-A8EA-8C0C474EAA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9708" y="0"/>
            <a:ext cx="9064370" cy="4001465"/>
          </a:xfrm>
          <a:prstGeom prst="rect">
            <a:avLst/>
          </a:prstGeom>
        </p:spPr>
      </p:pic>
      <p:pic>
        <p:nvPicPr>
          <p:cNvPr id="5" name="Content Placeholder 4" descr="A picture containing outdoor, table, man, woman&#10;&#10;Description automatically generated">
            <a:extLst>
              <a:ext uri="{FF2B5EF4-FFF2-40B4-BE49-F238E27FC236}">
                <a16:creationId xmlns:a16="http://schemas.microsoft.com/office/drawing/2014/main" id="{AF7429F1-3C1A-E745-B9DF-9AB8F125B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39723" y="3250377"/>
            <a:ext cx="5154663" cy="3665538"/>
          </a:xfrm>
        </p:spPr>
      </p:pic>
      <p:pic>
        <p:nvPicPr>
          <p:cNvPr id="9" name="Picture 8" descr="A group of people standing in a kitchen&#10;&#10;Description automatically generated">
            <a:extLst>
              <a:ext uri="{FF2B5EF4-FFF2-40B4-BE49-F238E27FC236}">
                <a16:creationId xmlns:a16="http://schemas.microsoft.com/office/drawing/2014/main" id="{0D14D1E0-EF06-034B-A1A3-872CFB683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354" y="0"/>
            <a:ext cx="3969646" cy="2822859"/>
          </a:xfrm>
          <a:prstGeom prst="rect">
            <a:avLst/>
          </a:prstGeom>
        </p:spPr>
      </p:pic>
      <p:pic>
        <p:nvPicPr>
          <p:cNvPr id="11" name="Picture 10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8D208131-C414-4B45-8334-B1D11A285F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4" y="3937000"/>
            <a:ext cx="3894667" cy="2921000"/>
          </a:xfrm>
          <a:prstGeom prst="rect">
            <a:avLst/>
          </a:prstGeom>
        </p:spPr>
      </p:pic>
      <p:pic>
        <p:nvPicPr>
          <p:cNvPr id="13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BC3A072-24B2-E445-886E-5924C2B2B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6969" y="2156724"/>
            <a:ext cx="3225031" cy="4711075"/>
          </a:xfrm>
          <a:prstGeom prst="rect">
            <a:avLst/>
          </a:prstGeom>
        </p:spPr>
      </p:pic>
      <p:pic>
        <p:nvPicPr>
          <p:cNvPr id="21" name="Picture 2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EE0DEFF-E54C-A947-9EB9-D4C5D00B454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58" y="2288716"/>
            <a:ext cx="3111012" cy="1634067"/>
          </a:xfrm>
          <a:prstGeom prst="rect">
            <a:avLst/>
          </a:prstGeom>
        </p:spPr>
      </p:pic>
      <p:pic>
        <p:nvPicPr>
          <p:cNvPr id="7" name="Picture 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B53A999B-700A-AB4D-B0E3-3EBE69F7F0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00113">
            <a:off x="3459418" y="1768362"/>
            <a:ext cx="3807308" cy="270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49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6E3B6-799F-AF40-B5FA-DB3ADDA4F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87531-7076-FD4E-8349-90BDD3CA5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8FB8-79C5-9641-A898-F1A63F13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9D111D-173E-AF4A-B1A4-1C514BBEC7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" y="-8878"/>
            <a:ext cx="9073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74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95698F1-1C6C-7442-B89D-E5374D2698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071" y="4743969"/>
            <a:ext cx="4049697" cy="2112000"/>
          </a:xfrm>
          <a:prstGeom prst="rect">
            <a:avLst/>
          </a:prstGeom>
        </p:spPr>
      </p:pic>
      <p:pic>
        <p:nvPicPr>
          <p:cNvPr id="32" name="Picture 31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93B1A506-E27A-6940-8D21-38073652A3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333" y="0"/>
            <a:ext cx="4462667" cy="334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E6E3B6-799F-AF40-B5FA-DB3ADDA4F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 Missional 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8FB8-79C5-9641-A898-F1A63F13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20" name="Picture 19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8B4B576-88D2-EA4C-A07F-BFA666DB7A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764" y="23164"/>
            <a:ext cx="4565195" cy="3040491"/>
          </a:xfrm>
          <a:prstGeom prst="rect">
            <a:avLst/>
          </a:prstGeom>
        </p:spPr>
      </p:pic>
      <p:pic>
        <p:nvPicPr>
          <p:cNvPr id="24" name="Picture 23" descr="A person sitting at a table&#10;&#10;Description automatically generated">
            <a:extLst>
              <a:ext uri="{FF2B5EF4-FFF2-40B4-BE49-F238E27FC236}">
                <a16:creationId xmlns:a16="http://schemas.microsoft.com/office/drawing/2014/main" id="{4E6347A5-2AC8-2E4E-96C1-1D1CFDB962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94860">
            <a:off x="7287609" y="1109181"/>
            <a:ext cx="2176364" cy="2093485"/>
          </a:xfrm>
          <a:prstGeom prst="rect">
            <a:avLst/>
          </a:prstGeom>
        </p:spPr>
      </p:pic>
      <p:pic>
        <p:nvPicPr>
          <p:cNvPr id="30" name="Picture 29" descr="A group of people sitting in front of a building&#10;&#10;Description automatically generated">
            <a:extLst>
              <a:ext uri="{FF2B5EF4-FFF2-40B4-BE49-F238E27FC236}">
                <a16:creationId xmlns:a16="http://schemas.microsoft.com/office/drawing/2014/main" id="{365158C0-771B-244B-8154-E0CD306715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1000" y="3110832"/>
            <a:ext cx="3093333" cy="2320000"/>
          </a:xfrm>
          <a:prstGeom prst="rect">
            <a:avLst/>
          </a:prstGeom>
        </p:spPr>
      </p:pic>
      <p:pic>
        <p:nvPicPr>
          <p:cNvPr id="34" name="Picture 33" descr="A group of people in a room&#10;&#10;Description automatically generated">
            <a:extLst>
              <a:ext uri="{FF2B5EF4-FFF2-40B4-BE49-F238E27FC236}">
                <a16:creationId xmlns:a16="http://schemas.microsoft.com/office/drawing/2014/main" id="{AD4CA14D-1D5A-354D-94AB-D3D1ABA537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1" y="4717931"/>
            <a:ext cx="2816000" cy="2112000"/>
          </a:xfrm>
          <a:prstGeom prst="rect">
            <a:avLst/>
          </a:prstGeom>
        </p:spPr>
      </p:pic>
      <p:pic>
        <p:nvPicPr>
          <p:cNvPr id="36" name="Picture 35" descr="A group of people standing next to a dog&#10;&#10;Description automatically generated">
            <a:extLst>
              <a:ext uri="{FF2B5EF4-FFF2-40B4-BE49-F238E27FC236}">
                <a16:creationId xmlns:a16="http://schemas.microsoft.com/office/drawing/2014/main" id="{7EC5A321-AF98-AC48-84E1-2593A6A4F00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4" y="2155923"/>
            <a:ext cx="2615676" cy="2645950"/>
          </a:xfrm>
          <a:prstGeom prst="rect">
            <a:avLst/>
          </a:prstGeom>
        </p:spPr>
      </p:pic>
      <p:pic>
        <p:nvPicPr>
          <p:cNvPr id="38" name="Picture 3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1A2211B-BACD-7145-9A40-AF93915EB71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" y="0"/>
            <a:ext cx="4242930" cy="2252975"/>
          </a:xfrm>
          <a:prstGeom prst="rect">
            <a:avLst/>
          </a:prstGeom>
        </p:spPr>
      </p:pic>
      <p:pic>
        <p:nvPicPr>
          <p:cNvPr id="14" name="Picture 13" descr="A group of people standing around a bus&#10;&#10;Description automatically generated">
            <a:extLst>
              <a:ext uri="{FF2B5EF4-FFF2-40B4-BE49-F238E27FC236}">
                <a16:creationId xmlns:a16="http://schemas.microsoft.com/office/drawing/2014/main" id="{FEACDA85-BEF5-2E41-A62A-44AE0DBC760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926" y="4894956"/>
            <a:ext cx="2606635" cy="1954976"/>
          </a:xfrm>
          <a:prstGeom prst="rect">
            <a:avLst/>
          </a:prstGeom>
        </p:spPr>
      </p:pic>
      <p:pic>
        <p:nvPicPr>
          <p:cNvPr id="18" name="Picture 1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DB5F197-15F4-6045-BA9E-5514931886A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766" y="4565459"/>
            <a:ext cx="3068622" cy="2301467"/>
          </a:xfrm>
          <a:prstGeom prst="rect">
            <a:avLst/>
          </a:prstGeom>
        </p:spPr>
      </p:pic>
      <p:pic>
        <p:nvPicPr>
          <p:cNvPr id="22" name="Picture 2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23C75E4-E798-E34A-8D85-39F73CBF0B6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4090" y="2144781"/>
            <a:ext cx="3530764" cy="2965600"/>
          </a:xfrm>
          <a:prstGeom prst="rect">
            <a:avLst/>
          </a:prstGeom>
        </p:spPr>
      </p:pic>
      <p:pic>
        <p:nvPicPr>
          <p:cNvPr id="16" name="Picture 1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1B6889F4-467F-1A42-A005-1D83310AD88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48948">
            <a:off x="5762024" y="2966451"/>
            <a:ext cx="2353234" cy="1764926"/>
          </a:xfrm>
          <a:prstGeom prst="rect">
            <a:avLst/>
          </a:prstGeom>
        </p:spPr>
      </p:pic>
      <p:pic>
        <p:nvPicPr>
          <p:cNvPr id="6" name="Content Placeholder 5" descr="A group of people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3224F5B4-567A-2D44-B01A-777C80566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9332" y="3313324"/>
            <a:ext cx="1634195" cy="1255608"/>
          </a:xfrm>
        </p:spPr>
      </p:pic>
      <p:pic>
        <p:nvPicPr>
          <p:cNvPr id="26" name="Picture 25" descr="A group of people in a room&#10;&#10;Description automatically generated">
            <a:extLst>
              <a:ext uri="{FF2B5EF4-FFF2-40B4-BE49-F238E27FC236}">
                <a16:creationId xmlns:a16="http://schemas.microsoft.com/office/drawing/2014/main" id="{F4CC2F1B-9366-B74A-93A0-34574AD603E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8" y="4691893"/>
            <a:ext cx="1833734" cy="1304953"/>
          </a:xfrm>
          <a:prstGeom prst="rect">
            <a:avLst/>
          </a:prstGeom>
        </p:spPr>
      </p:pic>
      <p:pic>
        <p:nvPicPr>
          <p:cNvPr id="8" name="Picture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7CE3B6F-C29D-FF47-96C9-FABF9AA2BCA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01352">
            <a:off x="1818476" y="3783070"/>
            <a:ext cx="1678011" cy="17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953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7A320C05308249ADC04CD09112ADCB" ma:contentTypeVersion="13" ma:contentTypeDescription="Create a new document." ma:contentTypeScope="" ma:versionID="28015b0bcee57bafa09a852129f93a62">
  <xsd:schema xmlns:xsd="http://www.w3.org/2001/XMLSchema" xmlns:xs="http://www.w3.org/2001/XMLSchema" xmlns:p="http://schemas.microsoft.com/office/2006/metadata/properties" xmlns:ns3="f7f46c78-401a-4f4c-b6d0-7bf8e2666b80" xmlns:ns4="4891076a-74a9-495e-adc3-81f816952c84" targetNamespace="http://schemas.microsoft.com/office/2006/metadata/properties" ma:root="true" ma:fieldsID="a4d5ee43da9464731c729dd4d2cb2cb6" ns3:_="" ns4:_="">
    <xsd:import namespace="f7f46c78-401a-4f4c-b6d0-7bf8e2666b80"/>
    <xsd:import namespace="4891076a-74a9-495e-adc3-81f816952c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f46c78-401a-4f4c-b6d0-7bf8e2666b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91076a-74a9-495e-adc3-81f816952c8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19448E-738A-4FF8-A883-81539B5B68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f46c78-401a-4f4c-b6d0-7bf8e2666b80"/>
    <ds:schemaRef ds:uri="4891076a-74a9-495e-adc3-81f816952c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8E72CB-400B-432D-8EC5-126D020457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05B345-458D-48CF-911E-46EC55A9F22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165</Words>
  <Application>Microsoft Macintosh PowerPoint</Application>
  <PresentationFormat>Widescreen</PresentationFormat>
  <Paragraphs>33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Bebas Neue</vt:lpstr>
      <vt:lpstr>Calibri</vt:lpstr>
      <vt:lpstr>Century Gothic</vt:lpstr>
      <vt:lpstr>Wingdings 3</vt:lpstr>
      <vt:lpstr>Ion</vt:lpstr>
      <vt:lpstr>An Amazing Diocese Doing Transformational Work  In Texas  and  Around the World</vt:lpstr>
      <vt:lpstr>PowerPoint Presentation</vt:lpstr>
      <vt:lpstr>PowerPoint Presentation</vt:lpstr>
      <vt:lpstr>The Texas Episcopalian</vt:lpstr>
      <vt:lpstr>Our Giving follows our Vision2013-2019: $100M+</vt:lpstr>
      <vt:lpstr>PowerPoint Presentation</vt:lpstr>
      <vt:lpstr>PowerPoint Presentation</vt:lpstr>
      <vt:lpstr>PowerPoint Presentation</vt:lpstr>
      <vt:lpstr>Insert Missional Community</vt:lpstr>
      <vt:lpstr>Cultivate August  28-30, 2020</vt:lpstr>
      <vt:lpstr>PowerPoint Presentation</vt:lpstr>
      <vt:lpstr>PowerPoint Presentation</vt:lpstr>
      <vt:lpstr>Ordination Track</vt:lpstr>
      <vt:lpstr>PowerPoint Presentation</vt:lpstr>
      <vt:lpstr>PowerPoint Presentation</vt:lpstr>
      <vt:lpstr>3rd Convocation Walkabout  and   360 Review and 2025 vision and goals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Bishop’s Address</dc:title>
  <dc:creator>Andy Doyle</dc:creator>
  <cp:lastModifiedBy>LaShane Eaglin</cp:lastModifiedBy>
  <cp:revision>9</cp:revision>
  <cp:lastPrinted>2020-02-10T17:07:10Z</cp:lastPrinted>
  <dcterms:created xsi:type="dcterms:W3CDTF">2020-02-06T22:57:52Z</dcterms:created>
  <dcterms:modified xsi:type="dcterms:W3CDTF">2020-02-10T19:52:59Z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0x010100EB7A320C05308249ADC04CD09112ADCB</vt:lpwstr>
  </property>
</Properties>
</file>